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061829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6094476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119360" y="0"/>
            <a:ext cx="975116" cy="6858000"/>
          </a:xfrm>
          <a:prstGeom prst="rect">
            <a:avLst/>
          </a:prstGeom>
          <a:solidFill>
            <a:srgbClr val="0A2540">
              <a:alpha val="7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338255" y="502920"/>
            <a:ext cx="548502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5EEAD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PRESENTACIÓN · 2026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338255" y="960120"/>
            <a:ext cx="5485028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Pronóstico de Ventas</a:t>
            </a:r>
            <a:endParaRPr lang="en-US" sz="5200" dirty="0"/>
          </a:p>
        </p:txBody>
      </p:sp>
      <p:sp>
        <p:nvSpPr>
          <p:cNvPr id="7" name="Shape 4"/>
          <p:cNvSpPr/>
          <p:nvPr/>
        </p:nvSpPr>
        <p:spPr>
          <a:xfrm>
            <a:off x="6338255" y="3246120"/>
            <a:ext cx="822960" cy="54864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338255" y="3429000"/>
            <a:ext cx="5485028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i="1" dirty="0">
                <a:solidFill>
                  <a:srgbClr val="E5E7E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Métodos y Herramientas para una Planificación Precisa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338255" y="4754880"/>
            <a:ext cx="5485028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Una presentación estratégica para directores de ventas, RevOps y fundadores</a:t>
            </a:r>
            <a:endParaRPr lang="en-US" sz="1400" dirty="0"/>
          </a:p>
          <a:p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Anticipa ingresos · Optimiza recursos · Decide con datos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01/15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6B2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45156D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6B21A8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10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 método Delphi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Técnica estructurada para obtener consenso de un grupo de expertos.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Los participantes responden cuestionarios de forma anónima en varias rondas.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El anonimato evita el sesgo de la opinión dominante.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Culmina en un pronóstico robusto basado en sabiduría colectiva.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10/15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80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0D5327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15803D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11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Composición de la fuerza de ventas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Cada representante estima las ventas de su territorio o cartera.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Las estimaciones individuales se agregan en un pronóstico total.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Aprovecha el conocimiento profundo del cliente y del mercado local.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Debe mitigarse el sesgo de optimismo o pesimismo del vendedor.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11/15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D4E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12328C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1D4ED8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12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Herramientas de software para la previsión comercial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Los CRM (Salesforce, HubSpot, Zoho, Dynamics 365) son la columna vertebral.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Centralizan datos del cliente, pipeline, probabilidad y valor de oportunidades.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Business Intelligence y Predictive AI detectan patrones complejos con Machine Learning.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El Lead Scoring avanzado mejora la calidad de oportunidades en el pipeline.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  La integración entre CRM + BI + IA crea un ecosistema de datos robusto.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12/15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9A34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64210B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9A3412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13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Comparativa de métodos de pronóstico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Histórico: simple y rápido, pero ignora tendencias y estacionalidad.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Series temporales: detecta patrones complejos, requiere mucha historia.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Regresión lineal: identifica impulsores, necesita variables externas precisas.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Pipeline: muy relevante a corto plazo, depende de la disciplina del CRM.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  Delphi: aprovecha la sabiduría colectiva, puede ser lento y costoso.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  Fuerza de ventas: conocimiento de campo, propenso a sesgos.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13/15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65F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033D2D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065F46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14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Mejores prácticas para un pronóstico efectivo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Garantiza la calidad de los datos: limpios, completos y actualizados.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Combina métodos cuantitativos y cualitativos para una visión holística.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Alinea los pronósticos con los objetivos estratégicos de la empresa.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Involucra a ventas, marketing, finanzas y operaciones.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  Revisa y ajusta de forma regular (semanal, mensual, trimestral).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  Invierte en CRM, BI y Predictive AI adecuados al negocio.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  Realiza análisis post-mortem y aprende de cada ciclo.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14/15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7F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521212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7F1D1D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15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Desafíos comunes y cómo superarlos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Calidad y disponibilidad de datos → procesos estrictos y auditorías de CRM.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Volatilidad del mercado → combinar datos con juicio experto y escenarios.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Sesgos humanos → revisión por gerentes y desvincular cuotas del pronóstico.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Complejidad de producto → desglose, Delphi y benchmark con productos similares.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  Falta de integración tecnológica → ecosistema CRM + BI + Predictive AI.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  Brechas analíticas → capacitación y perfiles especializados en RevOps.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15/15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76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094C47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0F766E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02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¿Qué es el pronóstico de ventas?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Estimación de las ventas futuras de la empresa para un período determinado.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Se basa en datos históricos, tendencias actuales y planes a futuro.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Herramienta vital para la planificación estratégica y la toma de decisiones.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Convierte la incertidumbre del mercado en una hoja de ruta manejable.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02/15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E3A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132559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1E3A8A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03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Por qué un pronóstico preciso es crucial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Guía a toda la organización como la brújula de la planificación.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Previene la escasez o el exceso de inventario y la mala asignación de recursos.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Permite establecer objetivos alcanzables y alinear ventas, marketing y finanzas.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Facilita presupuestos, flujo de caja y decisiones de inversión.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  Apoya la planificación de producción, cadena de suministro e inventario.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03/15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7C2D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501D0B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7C2D12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04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Métodos cuantitativos (basados en datos)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Corazón de la previsión comercial cuando hay datos históricos fiables.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Se basan en el análisis estadístico de patrones y tendencias del pasado.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Ideales para mercados estables y productos con ciclo de vida predecible.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Incluyen: tasa histórica, series temporales, regresión lineal y pipeline.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04/15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9240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5E2909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92400E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05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Análisis de tasa histórica (historical run rate)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Calcula el promedio de ventas de un período pasado y lo proyecta.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Es el método más sencillo, rápido y de bajo costo.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Asume que las condiciones del mercado se mantendrán constantes.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Útil como punto de partida o en negocios con demanda muy estable.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05/15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5E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0D3D4C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155E75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06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Pronóstico de series temporales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Examina los datos de ventas en el tiempo para identificar patrones.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Detecta tendencias, estacionalidad y ciclos económicos.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Usa modelos como promedio móvil, suavización exponencial y ARIMA.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Ideal para productos con estacionalidad clara o tendencias definidas.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06/15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581C8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391257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581C87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07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Análisis de regresión lineal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Establece una relación matemática entre las ventas y variables que las influyen.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Variables independientes: gasto en marketing, precio, PIB, visitas web, etc.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Permite analizar escenarios «qué pasaría si» e identificar impulsores de ventas.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Requiere datos precisos de las variables externas implicadas.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07/15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E749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094B5D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0E7490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08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Pronóstico por pipeline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Analiza las oportunidades activas en el embudo de ventas.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Considera valor de la oportunidad, probabilidad de cierre y pipeline velocity.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Alta relevancia para el corto plazo: refleja el trabajo actual del equipo.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Su precisión depende de la calidad y disciplina del CRM.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08/15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9F12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771900"/>
            <a:ext cx="12188952" cy="3086100"/>
          </a:xfrm>
          <a:prstGeom prst="rect">
            <a:avLst/>
          </a:prstGeom>
          <a:solidFill>
            <a:srgbClr val="670B25">
              <a:alpha val="70000"/>
            </a:srgbClr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69592" y="0"/>
            <a:ext cx="511936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069592" y="0"/>
            <a:ext cx="5119360" cy="6858000"/>
          </a:xfrm>
          <a:prstGeom prst="rect">
            <a:avLst/>
          </a:prstGeom>
          <a:solidFill>
            <a:srgbClr val="9F1239">
              <a:alpha val="4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48640"/>
            <a:ext cx="578943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0" kern="0" dirty="0">
                <a:solidFill>
                  <a:srgbClr val="FCD34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· SLIDE 09 ·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40080" y="1005840"/>
            <a:ext cx="5789432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Métodos cualitativos (basados en opiniones)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2788920"/>
            <a:ext cx="731520" cy="45720"/>
          </a:xfrm>
          <a:prstGeom prst="rect">
            <a:avLst/>
          </a:prstGeom>
          <a:solidFill>
            <a:srgbClr val="FCD34D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" y="3108960"/>
            <a:ext cx="5789432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 Indispensables cuando faltan datos históricos fiables.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 Útiles en lanzamientos nuevos, cambios drásticos o disrupciones tecnológicas.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 Se apoyan en el juicio, la intuición y la experiencia de expertos.</a:t>
            </a:r>
            <a:endParaRPr lang="en-US" sz="1500" dirty="0"/>
          </a:p>
          <a:p>
            <a:pPr indent="0" marL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500" dirty="0">
                <a:solidFill>
                  <a:srgbClr val="F3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 Incluyen el método Delphi y la composición de la fuerza de ventas.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600" kern="0" dirty="0">
                <a:solidFill>
                  <a:srgbClr val="FFFFFF">
                    <a:alpha val="5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PRONÓSTICO DE VENTAS · 09/15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Totalum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Pronóstico de Ventas: Métodos y Herramientas</dc:title>
  <dc:subject>Métodos y herramientas para una planificación precisa</dc:subject>
  <dc:creator>Generado desde el documento original</dc:creator>
  <cp:lastModifiedBy>Generado desde el documento original</cp:lastModifiedBy>
  <cp:revision>1</cp:revision>
  <dcterms:created xsi:type="dcterms:W3CDTF">2026-06-14T02:44:11Z</dcterms:created>
  <dcterms:modified xsi:type="dcterms:W3CDTF">2026-06-14T02:44:11Z</dcterms:modified>
</cp:coreProperties>
</file>